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2"/>
  </p:notesMasterIdLst>
  <p:sldIdLst>
    <p:sldId id="337" r:id="rId2"/>
    <p:sldId id="292" r:id="rId3"/>
    <p:sldId id="299" r:id="rId4"/>
    <p:sldId id="302" r:id="rId5"/>
    <p:sldId id="333" r:id="rId6"/>
    <p:sldId id="313" r:id="rId7"/>
    <p:sldId id="282" r:id="rId8"/>
    <p:sldId id="300" r:id="rId9"/>
    <p:sldId id="307" r:id="rId10"/>
    <p:sldId id="334" r:id="rId11"/>
    <p:sldId id="335" r:id="rId12"/>
    <p:sldId id="294" r:id="rId13"/>
    <p:sldId id="285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3" r:id="rId22"/>
    <p:sldId id="324" r:id="rId23"/>
    <p:sldId id="325" r:id="rId24"/>
    <p:sldId id="326" r:id="rId25"/>
    <p:sldId id="327" r:id="rId26"/>
    <p:sldId id="336" r:id="rId27"/>
    <p:sldId id="328" r:id="rId28"/>
    <p:sldId id="331" r:id="rId29"/>
    <p:sldId id="332" r:id="rId30"/>
    <p:sldId id="2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2349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76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B32A9-C133-4401-8A29-CF384D1154D0}" type="datetimeFigureOut">
              <a:rPr lang="ru-RU" smtClean="0"/>
              <a:t>08.02.2021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D11-AA4F-4A65-8635-39B456FDD30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dirty="0" smtClean="0"/>
              <a:t>Рассел Линкольн Акофф</a:t>
            </a:r>
            <a:r>
              <a:rPr lang="ru-RU" sz="1200" dirty="0" smtClean="0"/>
              <a:t> — американский учёный, исследователь системного подхода и организационного управления. Автор и соавтор 35 книг и множества статей, которые внесли значительный вклад в развитие теории систем и научных методов управления.</a:t>
            </a:r>
            <a:br>
              <a:rPr lang="ru-RU" sz="1200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 Л. Акофф является автором и соавтором 35 книг, в том числе ныне широко известных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«Демократическая корпорация», «Преобразование корпорации», «Победа над системой», «Перепроектирование общества», «Лучшее от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Акоффа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 Он опубликовал также более 150 статей в сборниках и разных журналах.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59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Наиболее часто в практике встречается разделение планирования и прогнозирования: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258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Финансовый план является результатом процесса финансового планирования. </a:t>
            </a:r>
          </a:p>
          <a:p>
            <a:pPr algn="l"/>
            <a:r>
              <a:rPr lang="ru-RU" dirty="0" smtClean="0"/>
              <a:t>Процесс планирования может быть представлен в виде цикла:</a:t>
            </a:r>
          </a:p>
          <a:p>
            <a:pPr algn="l"/>
            <a:r>
              <a:rPr lang="ru-RU" dirty="0" smtClean="0"/>
              <a:t>Определение общей стратегии – это результат стратегического планирования, в результате которого уже определены приоритеты и сформирован общий стратегический план программной деятельности. </a:t>
            </a:r>
          </a:p>
          <a:p>
            <a:pPr algn="l"/>
            <a:r>
              <a:rPr lang="ru-RU" dirty="0" smtClean="0"/>
              <a:t>Анализ внешней среды — это выяснение ситуации, в которой находится организация в данный момент, и факторов, которые оказывают влияние на выбор финансовых возможностей организации, таких как политическая, экономическая ситуация, политика доноров, спонсоров, финансирующих агентств, ожидания целевых групп, налоговая политика государства и т.д.</a:t>
            </a:r>
          </a:p>
          <a:p>
            <a:pPr algn="l"/>
            <a:r>
              <a:rPr lang="ru-RU" dirty="0" smtClean="0"/>
              <a:t>Анализ внутренних возможностей организации — это наличие трудовых, временных, технических ресурсов внутри самой организации, соответствие вы бранной стратегии целям и задачам по уставным документам, выявление узких мест и возможность более эффективного использования имеющихся резервов.</a:t>
            </a:r>
          </a:p>
          <a:p>
            <a:pPr algn="l"/>
            <a:r>
              <a:rPr lang="ru-RU" dirty="0" smtClean="0"/>
              <a:t>Постановка финансовых целей и за дач — это выбор способов финансирования деятельности с учетом оптимальных на данный момент вариантов.</a:t>
            </a:r>
          </a:p>
          <a:p>
            <a:pPr algn="l"/>
            <a:r>
              <a:rPr lang="ru-RU" dirty="0" smtClean="0"/>
              <a:t>Написание общего бюджета организации – это следующий шаг планирования, на котором определяются источники финансирования и общие направления расходования средств. Написание оперативных бюджетов — это более детальная проработка краткосрочных бюджетов и смет отдельных проектов и мероприятий, составление календарных планов и бюджетов денежных потоков.</a:t>
            </a:r>
          </a:p>
          <a:p>
            <a:pPr algn="l"/>
            <a:r>
              <a:rPr lang="ru-RU" dirty="0" smtClean="0"/>
              <a:t>Финансовый контроль и анализ финансового состояния — это заключительный этап цикла финансового планирования, на котором контролируется выполнение поставленных задач, определяется уровень, которого НКО достигла, анализируются положительные и отрицательные результаты и факторы, которые повлияли на эти результаты, вы являются узкие места и делаются выводы для последующего планирования.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09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74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28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Планирование финансовых показателей осуществляют с помощью нескольких методов.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68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24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61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188641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974" y="1052737"/>
            <a:ext cx="391795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00" y="2852936"/>
            <a:ext cx="10888400" cy="146920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51434" y="4653135"/>
            <a:ext cx="73613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Долгосрочное финансовое планирование.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4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16632"/>
            <a:ext cx="12144672" cy="676875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Результат долгосрочного финансового планирования: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разработка финансовой стратегии,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3-х финансовых документов (прогнозы б-</a:t>
            </a:r>
            <a:r>
              <a:rPr lang="ru-RU" dirty="0" err="1"/>
              <a:t>са</a:t>
            </a:r>
            <a:r>
              <a:rPr lang="ru-RU" dirty="0"/>
              <a:t>, </a:t>
            </a:r>
            <a:r>
              <a:rPr lang="ru-RU" dirty="0" err="1"/>
              <a:t>ОПиУ</a:t>
            </a:r>
            <a:r>
              <a:rPr lang="ru-RU" dirty="0"/>
              <a:t>, ОДДС). </a:t>
            </a:r>
            <a:endParaRPr lang="ru-RU" dirty="0" smtClean="0"/>
          </a:p>
          <a:p>
            <a:pPr marL="742950" indent="-742950" algn="l">
              <a:buFont typeface="+mj-lt"/>
              <a:buAutoNum type="arabicPeriod"/>
            </a:pPr>
            <a:endParaRPr lang="ru-RU" dirty="0"/>
          </a:p>
          <a:p>
            <a:pPr algn="l"/>
            <a:r>
              <a:rPr lang="ru-RU" b="1" dirty="0" smtClean="0"/>
              <a:t>Финансовая стратегия компании</a:t>
            </a:r>
            <a:r>
              <a:rPr lang="ru-RU" dirty="0" smtClean="0"/>
              <a:t> – основной документ финансового планирования.</a:t>
            </a:r>
          </a:p>
          <a:p>
            <a:pPr algn="l"/>
            <a:r>
              <a:rPr lang="ru-RU" b="1" dirty="0"/>
              <a:t>Финансовая </a:t>
            </a:r>
            <a:r>
              <a:rPr lang="ru-RU" b="1" dirty="0" smtClean="0"/>
              <a:t>стратегия </a:t>
            </a:r>
            <a:r>
              <a:rPr lang="ru-RU" dirty="0" smtClean="0"/>
              <a:t>определяет: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сколько средств необходимо для перспективного развития компании,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за счёт каких источников осуществлять финансирование проекта,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сроки возврата вложенных в проект денежных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503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08001" y="5105401"/>
            <a:ext cx="11140017" cy="9650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 lIns="87011" tIns="43506" rIns="87011" bIns="43506">
            <a:spAutoFit/>
          </a:bodyPr>
          <a:lstStyle/>
          <a:p>
            <a:pPr algn="just" defTabSz="863600" eaLnBrk="0" hangingPunct="0">
              <a:spcBef>
                <a:spcPct val="48000"/>
              </a:spcBef>
            </a:pPr>
            <a:r>
              <a:rPr lang="ru-RU" sz="1900" b="1">
                <a:latin typeface="Arial" pitchFamily="34" charset="0"/>
                <a:cs typeface="Arial" pitchFamily="34" charset="0"/>
              </a:rPr>
              <a:t>Каждая альтернатива связана с определенным прогнозом потоков денежных средств. Эти варианты можно рассматривать как четыре взаимоисключающих проекта инвестиций. </a:t>
            </a:r>
          </a:p>
        </p:txBody>
      </p:sp>
      <p:sp>
        <p:nvSpPr>
          <p:cNvPr id="388099" name="Rectangle 3"/>
          <p:cNvSpPr>
            <a:spLocks noChangeArrowheads="1"/>
          </p:cNvSpPr>
          <p:nvPr/>
        </p:nvSpPr>
        <p:spPr bwMode="auto">
          <a:xfrm>
            <a:off x="302685" y="285750"/>
            <a:ext cx="11586633" cy="432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011" tIns="43506" rIns="87011" bIns="43506">
            <a:spAutoFit/>
          </a:bodyPr>
          <a:lstStyle/>
          <a:p>
            <a:pPr algn="ctr" defTabSz="863600" eaLnBrk="0" hangingPunct="0">
              <a:lnSpc>
                <a:spcPct val="70000"/>
              </a:lnSpc>
              <a:spcBef>
                <a:spcPct val="48000"/>
              </a:spcBef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Стратегии развития предприятия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535517" y="1143001"/>
            <a:ext cx="11140016" cy="3391057"/>
            <a:chOff x="336" y="912"/>
            <a:chExt cx="6000" cy="2279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576" y="912"/>
              <a:ext cx="5136" cy="22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1900" b="1">
                  <a:latin typeface="Times New Roman" pitchFamily="18" charset="0"/>
                </a:rPr>
                <a:t>Стратегии развития предприятия</a:t>
              </a:r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336" y="1488"/>
              <a:ext cx="1200" cy="88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1. Стратегия агрессивного роста, </a:t>
              </a:r>
              <a:r>
                <a:rPr lang="ru-RU" b="1">
                  <a:latin typeface="Times New Roman" pitchFamily="18" charset="0"/>
                </a:rPr>
                <a:t>включающая крупные капитало-вложения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1775" y="1808"/>
              <a:ext cx="1393" cy="138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2. Стратегия плавного роста, </a:t>
              </a:r>
              <a:br>
                <a:rPr lang="ru-RU" sz="1900" b="1" u="sng">
                  <a:latin typeface="Times New Roman" pitchFamily="18" charset="0"/>
                </a:rPr>
              </a:br>
              <a:r>
                <a:rPr lang="ru-RU" b="1">
                  <a:latin typeface="Times New Roman" pitchFamily="18" charset="0"/>
                </a:rPr>
                <a:t>при которой предприятие развивается параллельно росту рынков сбыта его продукции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3283" y="1824"/>
              <a:ext cx="1420" cy="890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3. Стратегия обороны или «отсиживания в окопах», </a:t>
              </a:r>
              <a:r>
                <a:rPr lang="ru-RU" b="1">
                  <a:latin typeface="Times New Roman" pitchFamily="18" charset="0"/>
                </a:rPr>
                <a:t>включающая сокращение расходов и специализацию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4944" y="1472"/>
              <a:ext cx="1392" cy="1225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4. Стратегия реформирования или дезинвестирования, </a:t>
              </a:r>
              <a:r>
                <a:rPr lang="ru-RU" b="1">
                  <a:latin typeface="Times New Roman" pitchFamily="18" charset="0"/>
                </a:rPr>
                <a:t>связанная с продажей или ликвидацией подразделений или всего предприятия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8" name="AutoShape 10"/>
            <p:cNvSpPr>
              <a:spLocks noChangeArrowheads="1"/>
            </p:cNvSpPr>
            <p:nvPr/>
          </p:nvSpPr>
          <p:spPr bwMode="auto">
            <a:xfrm>
              <a:off x="2352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299" name="AutoShape 11"/>
            <p:cNvSpPr>
              <a:spLocks noChangeArrowheads="1"/>
            </p:cNvSpPr>
            <p:nvPr/>
          </p:nvSpPr>
          <p:spPr bwMode="auto">
            <a:xfrm>
              <a:off x="3744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0" name="AutoShape 12"/>
            <p:cNvSpPr>
              <a:spLocks noChangeArrowheads="1"/>
            </p:cNvSpPr>
            <p:nvPr/>
          </p:nvSpPr>
          <p:spPr bwMode="auto">
            <a:xfrm>
              <a:off x="5328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1" name="AutoShape 13"/>
            <p:cNvSpPr>
              <a:spLocks noChangeArrowheads="1"/>
            </p:cNvSpPr>
            <p:nvPr/>
          </p:nvSpPr>
          <p:spPr bwMode="auto">
            <a:xfrm>
              <a:off x="864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015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83233"/>
              </p:ext>
            </p:extLst>
          </p:nvPr>
        </p:nvGraphicFramePr>
        <p:xfrm>
          <a:off x="361950" y="972457"/>
          <a:ext cx="1171575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88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условия эффективности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принципа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1. Прогнозирование.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2. Выбор оптимального финансового плана.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3. Наблюдение за реализацией финансового плана.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/>
                        <a:t>1. Принципы соответствия сроков.</a:t>
                      </a:r>
                    </a:p>
                    <a:p>
                      <a:pPr algn="l"/>
                      <a:r>
                        <a:rPr lang="ru-RU" sz="3200" dirty="0" smtClean="0"/>
                        <a:t>2. Принципы постоянных потребностей в оборотном капитале.</a:t>
                      </a:r>
                    </a:p>
                    <a:p>
                      <a:pPr algn="l"/>
                      <a:r>
                        <a:rPr lang="ru-RU" sz="3200" dirty="0" smtClean="0"/>
                        <a:t>3. Принципы избытка денежных средств.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86352" y="126080"/>
            <a:ext cx="8520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 smtClean="0"/>
              <a:t>Условия финансового </a:t>
            </a:r>
            <a:r>
              <a:rPr lang="ru-RU" sz="4000" b="1" dirty="0"/>
              <a:t>планирования:</a:t>
            </a:r>
            <a:endParaRPr lang="ru-RU" sz="4000" b="1" dirty="0">
              <a:latin typeface="Peterbur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1204698"/>
            <a:ext cx="11196836" cy="762000"/>
            <a:chOff x="384" y="1152"/>
            <a:chExt cx="5136" cy="480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384" y="1152"/>
              <a:ext cx="1488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 dirty="0"/>
                <a:t>Перспективное </a:t>
              </a:r>
            </a:p>
            <a:p>
              <a:pPr algn="ctr"/>
              <a:r>
                <a:rPr lang="ru-RU" sz="2800" dirty="0"/>
                <a:t>планирование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2208" y="1152"/>
              <a:ext cx="1392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Текущее 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4080" y="1152"/>
              <a:ext cx="1440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Оперативное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872" y="139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600" y="1440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6114" y="2971800"/>
            <a:ext cx="3773716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Прогнозирование;</a:t>
            </a:r>
            <a:endParaRPr lang="ru-RU" sz="3200" dirty="0"/>
          </a:p>
          <a:p>
            <a:pPr marL="342900" indent="-342900"/>
            <a:endParaRPr lang="ru-RU" sz="3200" dirty="0" smtClean="0"/>
          </a:p>
          <a:p>
            <a:pPr marL="342900" indent="-342900"/>
            <a:endParaRPr lang="ru-RU" sz="3200" dirty="0"/>
          </a:p>
          <a:p>
            <a:pPr marL="342900" indent="-342900"/>
            <a:r>
              <a:rPr lang="ru-RU" sz="3200" dirty="0"/>
              <a:t>2. Важнейшие направления деятельности;</a:t>
            </a:r>
          </a:p>
          <a:p>
            <a:pPr marL="342900" indent="-342900"/>
            <a:r>
              <a:rPr lang="ru-RU" sz="3200" dirty="0" smtClean="0"/>
              <a:t>3</a:t>
            </a:r>
            <a:r>
              <a:rPr lang="ru-RU" sz="3200" dirty="0"/>
              <a:t>. Срок 3-5 </a:t>
            </a:r>
            <a:r>
              <a:rPr lang="ru-RU" sz="3200" dirty="0" smtClean="0"/>
              <a:t>лет.</a:t>
            </a:r>
            <a:endParaRPr lang="ru-RU" sz="32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05944" y="2971800"/>
            <a:ext cx="4238172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Технико-</a:t>
            </a:r>
            <a:r>
              <a:rPr lang="ru-RU" sz="3200" dirty="0" err="1" smtClean="0"/>
              <a:t>экономичес</a:t>
            </a:r>
            <a:r>
              <a:rPr lang="ru-RU" sz="3200" dirty="0" smtClean="0"/>
              <a:t>-кое обоснование, </a:t>
            </a:r>
            <a:r>
              <a:rPr lang="ru-RU" sz="3200" dirty="0"/>
              <a:t>бюджет</a:t>
            </a:r>
          </a:p>
          <a:p>
            <a:pPr marL="342900" indent="-342900">
              <a:buFontTx/>
              <a:buAutoNum type="arabicPeriod"/>
            </a:pPr>
            <a:r>
              <a:rPr lang="ru-RU" sz="3200" dirty="0"/>
              <a:t>Отдельные аспекты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Срок  1 </a:t>
            </a:r>
            <a:r>
              <a:rPr lang="ru-RU" sz="3200" dirty="0" smtClean="0"/>
              <a:t>год.</a:t>
            </a:r>
            <a:endParaRPr lang="ru-RU" sz="3200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2315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345717" y="2971800"/>
            <a:ext cx="3715653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/>
              <a:t>Бюджетирование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 smtClean="0"/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Любые вопросы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Месяц, квартал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092488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102476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574674" y="261258"/>
            <a:ext cx="10707407" cy="1216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Система финансового планирования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4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формула дисконтирован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618" y="29980"/>
            <a:ext cx="8534055" cy="1965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наращение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693" y="4198962"/>
            <a:ext cx="9999893" cy="20383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4"/>
          <p:cNvSpPr txBox="1">
            <a:spLocks/>
          </p:cNvSpPr>
          <p:nvPr/>
        </p:nvSpPr>
        <p:spPr>
          <a:xfrm>
            <a:off x="9072331" y="3425371"/>
            <a:ext cx="3345651" cy="331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Наращение (</a:t>
            </a:r>
            <a:r>
              <a:rPr lang="ru-RU" sz="3600" b="1" dirty="0" err="1" smtClean="0">
                <a:solidFill>
                  <a:srgbClr val="FF0000"/>
                </a:solidFill>
              </a:rPr>
              <a:t>компаундинг</a:t>
            </a:r>
            <a:r>
              <a:rPr lang="ru-RU" sz="3600" b="1" dirty="0" smtClean="0">
                <a:solidFill>
                  <a:srgbClr val="FF0000"/>
                </a:solidFill>
              </a:rPr>
              <a:t>)</a:t>
            </a:r>
            <a:r>
              <a:rPr lang="ru-RU" sz="3600" dirty="0" smtClean="0"/>
              <a:t>– </a:t>
            </a:r>
            <a:r>
              <a:rPr lang="ru-RU" sz="3600" dirty="0"/>
              <a:t>это определение </a:t>
            </a:r>
            <a:r>
              <a:rPr lang="ru-RU" sz="3600" b="1" u="sng" dirty="0" smtClean="0"/>
              <a:t>будущей</a:t>
            </a:r>
            <a:r>
              <a:rPr lang="ru-RU" sz="3600" dirty="0" smtClean="0"/>
              <a:t> стоимости текущих денежных </a:t>
            </a:r>
            <a:r>
              <a:rPr lang="ru-RU" sz="3600" dirty="0"/>
              <a:t>потоков.</a:t>
            </a:r>
            <a:endParaRPr lang="ru-RU" sz="2000" dirty="0"/>
          </a:p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4"/>
          <p:cNvSpPr txBox="1">
            <a:spLocks/>
          </p:cNvSpPr>
          <p:nvPr/>
        </p:nvSpPr>
        <p:spPr>
          <a:xfrm>
            <a:off x="1" y="208950"/>
            <a:ext cx="3887755" cy="21399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ru-RU" sz="5100" b="1" dirty="0" smtClean="0">
                <a:solidFill>
                  <a:srgbClr val="FF0000"/>
                </a:solidFill>
              </a:rPr>
              <a:t>Дисконтирование</a:t>
            </a:r>
            <a:r>
              <a:rPr lang="ru-RU" sz="5100" dirty="0" smtClean="0">
                <a:solidFill>
                  <a:srgbClr val="FF0000"/>
                </a:solidFill>
              </a:rPr>
              <a:t> </a:t>
            </a:r>
            <a:r>
              <a:rPr lang="ru-RU" sz="5100" dirty="0" smtClean="0"/>
              <a:t>– </a:t>
            </a:r>
            <a:r>
              <a:rPr lang="ru-RU" sz="5100" dirty="0"/>
              <a:t>это определение </a:t>
            </a:r>
            <a:r>
              <a:rPr lang="ru-RU" sz="5100" b="1" u="sng" dirty="0" smtClean="0"/>
              <a:t>текущей</a:t>
            </a:r>
            <a:r>
              <a:rPr lang="ru-RU" sz="5100" dirty="0" smtClean="0"/>
              <a:t> </a:t>
            </a:r>
            <a:r>
              <a:rPr lang="ru-RU" sz="5100" dirty="0"/>
              <a:t>стоимости будущих денежных потоков.</a:t>
            </a:r>
            <a:endParaRPr lang="ru-RU" sz="3600" dirty="0"/>
          </a:p>
        </p:txBody>
      </p:sp>
      <p:pic>
        <p:nvPicPr>
          <p:cNvPr id="13" name="Picture 2" descr="D:\Время деньги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2138239"/>
            <a:ext cx="6447437" cy="229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39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743" y="104056"/>
            <a:ext cx="12135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Основные этапы финансового планирования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520536" y="741075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323763" y="771651"/>
            <a:ext cx="7217146" cy="502513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Финансовые цели </a:t>
            </a:r>
            <a:r>
              <a:rPr lang="ru-RU" sz="2400" b="1" dirty="0"/>
              <a:t>корпораций</a:t>
            </a:r>
            <a:endParaRPr lang="ru-RU" sz="2400" b="1" dirty="0" smtClean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207934" y="4415934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63907" y="932328"/>
            <a:ext cx="1610930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установления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323763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Предметные</a:t>
            </a:r>
          </a:p>
          <a:p>
            <a:pPr>
              <a:defRPr/>
            </a:pPr>
            <a:r>
              <a:rPr lang="ru-RU" sz="2000" b="1" dirty="0" smtClean="0"/>
              <a:t>(общие)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932336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Формальные</a:t>
            </a:r>
          </a:p>
          <a:p>
            <a:pPr>
              <a:defRPr/>
            </a:pPr>
            <a:r>
              <a:rPr lang="ru-RU" sz="2000" b="1" dirty="0" smtClean="0"/>
              <a:t>(количественные)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323763" y="216181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Анализ  узких  мест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1688249" y="3132238"/>
            <a:ext cx="2477344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Бюджет предприятия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5052687" y="3132238"/>
            <a:ext cx="29946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Финансовое планирование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9289136" y="3132382"/>
            <a:ext cx="2203338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Плановый баланс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988483" y="4093517"/>
            <a:ext cx="3200770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</a:t>
            </a:r>
            <a:r>
              <a:rPr lang="ru-RU" sz="2000" b="1" dirty="0" smtClean="0"/>
              <a:t> покрытия издержек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279552" y="4118228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 покрытия </a:t>
            </a:r>
            <a:r>
              <a:rPr lang="ru-RU" sz="2000" b="1" dirty="0" smtClean="0"/>
              <a:t>ресурсов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2055028" y="5196994"/>
            <a:ext cx="254206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Рентабельность</a:t>
            </a: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5517141" y="5196994"/>
            <a:ext cx="26898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Ликвидность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8838220" y="5196994"/>
            <a:ext cx="315150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Экономическая эффективность</a:t>
            </a:r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>
          <a:xfrm>
            <a:off x="2988483" y="616756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Отчет и контроль за ходом выполнения планов</a:t>
            </a:r>
          </a:p>
        </p:txBody>
      </p:sp>
      <p:cxnSp>
        <p:nvCxnSpPr>
          <p:cNvPr id="34" name="Прямая со стрелкой 33"/>
          <p:cNvCxnSpPr>
            <a:endCxn id="22" idx="0"/>
          </p:cNvCxnSpPr>
          <p:nvPr/>
        </p:nvCxnSpPr>
        <p:spPr>
          <a:xfrm>
            <a:off x="6932336" y="1917201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2" idx="2"/>
          </p:cNvCxnSpPr>
          <p:nvPr/>
        </p:nvCxnSpPr>
        <p:spPr>
          <a:xfrm>
            <a:off x="6932336" y="2769020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2988483" y="2887345"/>
            <a:ext cx="72171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0205629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2988483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31" idx="0"/>
          </p:cNvCxnSpPr>
          <p:nvPr/>
        </p:nvCxnSpPr>
        <p:spPr>
          <a:xfrm>
            <a:off x="6857471" y="3754866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2203343" y="3750053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6189253" y="4488950"/>
            <a:ext cx="209029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200798" y="3374118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047329" y="3374118"/>
            <a:ext cx="12418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8246236" y="5504914"/>
            <a:ext cx="59297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>
            <a:stCxn id="30" idx="3"/>
            <a:endCxn id="31" idx="1"/>
          </p:cNvCxnSpPr>
          <p:nvPr/>
        </p:nvCxnSpPr>
        <p:spPr>
          <a:xfrm>
            <a:off x="4597090" y="5500597"/>
            <a:ext cx="920051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702907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887898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10107382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4"/>
          <p:cNvSpPr>
            <a:spLocks noChangeArrowheads="1"/>
          </p:cNvSpPr>
          <p:nvPr/>
        </p:nvSpPr>
        <p:spPr bwMode="auto">
          <a:xfrm>
            <a:off x="566046" y="2769020"/>
            <a:ext cx="1074057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571084" y="5570104"/>
            <a:ext cx="130125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76" grpId="0" animBg="1"/>
      <p:bldP spid="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етоды ФП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14" y="286656"/>
            <a:ext cx="10130972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54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50" y="188640"/>
            <a:ext cx="12001333" cy="6597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Методы </a:t>
            </a:r>
            <a:r>
              <a:rPr lang="ru-RU" dirty="0"/>
              <a:t>планирования </a:t>
            </a:r>
            <a:r>
              <a:rPr lang="ru-RU" dirty="0" smtClean="0"/>
              <a:t>– это </a:t>
            </a:r>
            <a:r>
              <a:rPr lang="ru-RU" dirty="0"/>
              <a:t>конкретные способы и приемы плановых </a:t>
            </a:r>
            <a:r>
              <a:rPr lang="ru-RU" dirty="0" smtClean="0"/>
              <a:t>расчетов: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расчетно-аналитический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нормативный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балансовый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оптимизации </a:t>
            </a:r>
            <a:r>
              <a:rPr lang="ru-RU" dirty="0"/>
              <a:t>плановых решений;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экономико-математическое </a:t>
            </a:r>
            <a:r>
              <a:rPr lang="ru-RU" dirty="0"/>
              <a:t>моделирование.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70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566057"/>
            <a:ext cx="11952651" cy="2481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Оперативное</a:t>
            </a:r>
            <a:r>
              <a:rPr lang="ru-RU" dirty="0" smtClean="0"/>
              <a:t> финансовое управление включает </a:t>
            </a:r>
            <a:r>
              <a:rPr lang="ru-RU" u="sng" dirty="0" smtClean="0"/>
              <a:t>анализ, планирование, контроль </a:t>
            </a:r>
            <a:r>
              <a:rPr lang="ru-RU" dirty="0" smtClean="0"/>
              <a:t>исполнения </a:t>
            </a:r>
            <a:r>
              <a:rPr lang="ru-RU" u="sng" dirty="0" smtClean="0"/>
              <a:t>плановых показателей</a:t>
            </a:r>
            <a:r>
              <a:rPr lang="ru-RU" dirty="0" smtClean="0"/>
              <a:t>, посредством </a:t>
            </a:r>
            <a:r>
              <a:rPr lang="ru-RU" b="1" dirty="0" smtClean="0">
                <a:solidFill>
                  <a:srgbClr val="FF0000"/>
                </a:solidFill>
              </a:rPr>
              <a:t>бюджетирования</a:t>
            </a:r>
            <a:r>
              <a:rPr lang="ru-RU" dirty="0" smtClean="0"/>
              <a:t>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2008" y="3251200"/>
            <a:ext cx="11510392" cy="323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В основе бюджетирования лежит подготовка </a:t>
            </a:r>
            <a:r>
              <a:rPr lang="ru-RU" b="1" dirty="0">
                <a:solidFill>
                  <a:srgbClr val="FF0000"/>
                </a:solidFill>
              </a:rPr>
              <a:t>главного бюджета (</a:t>
            </a:r>
            <a:r>
              <a:rPr lang="ru-RU" b="1" dirty="0" err="1">
                <a:solidFill>
                  <a:srgbClr val="FF0000"/>
                </a:solidFill>
              </a:rPr>
              <a:t>cashbudget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dirty="0"/>
              <a:t>или </a:t>
            </a:r>
            <a:r>
              <a:rPr lang="ru-RU" b="1" dirty="0">
                <a:solidFill>
                  <a:srgbClr val="FF0000"/>
                </a:solidFill>
              </a:rPr>
              <a:t>мастер – бюджета</a:t>
            </a:r>
            <a:r>
              <a:rPr lang="ru-RU" dirty="0"/>
              <a:t>, определяющего на год объём производства, использования материальных, трудовых и финансовых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38976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/>
              <a:t>:</a:t>
            </a:r>
            <a:endParaRPr lang="ru-RU" dirty="0" smtClean="0"/>
          </a:p>
          <a:p>
            <a:pPr algn="l"/>
            <a:r>
              <a:rPr lang="ru-RU" b="1" dirty="0" smtClean="0"/>
              <a:t>1. Назначение </a:t>
            </a:r>
            <a:r>
              <a:rPr lang="ru-RU" dirty="0" smtClean="0"/>
              <a:t>– </a:t>
            </a:r>
            <a:r>
              <a:rPr lang="ru-RU" dirty="0"/>
              <a:t>повысить финансовую </a:t>
            </a:r>
            <a:r>
              <a:rPr lang="ru-RU" u="sng" dirty="0"/>
              <a:t>обоснованность</a:t>
            </a:r>
            <a:r>
              <a:rPr lang="ru-RU" dirty="0"/>
              <a:t> управленческих решений.</a:t>
            </a:r>
            <a:endParaRPr lang="ru-RU" dirty="0" smtClean="0"/>
          </a:p>
          <a:p>
            <a:pPr algn="l"/>
            <a:endParaRPr lang="ru-RU" sz="2600" dirty="0" smtClean="0"/>
          </a:p>
          <a:p>
            <a:pPr algn="l"/>
            <a:r>
              <a:rPr lang="ru-RU" b="1" dirty="0" smtClean="0"/>
              <a:t>2. Цели</a:t>
            </a:r>
            <a:r>
              <a:rPr lang="ru-RU" dirty="0" smtClean="0"/>
              <a:t> процесса бюджетирования: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условий планирования результатов производства,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координации и коммуникаций ресурсов,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создания базы для оценки достигнутых результатов,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формализация процесса планирования.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548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6011" y="57150"/>
            <a:ext cx="12048661" cy="6724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План лекции</a:t>
            </a:r>
            <a:r>
              <a:rPr lang="ru-RU" b="1" dirty="0" smtClean="0"/>
              <a:t>:</a:t>
            </a:r>
            <a:endParaRPr lang="ru-RU" b="1" dirty="0" smtClean="0"/>
          </a:p>
          <a:p>
            <a:pPr algn="l"/>
            <a:endParaRPr lang="ru-RU" sz="1400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Базовые </a:t>
            </a:r>
            <a:r>
              <a:rPr lang="ru-RU" dirty="0" smtClean="0"/>
              <a:t>понятия финансового плана и бюджета.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Формирование </a:t>
            </a:r>
            <a:r>
              <a:rPr lang="ru-RU" dirty="0"/>
              <a:t>сводного бюджета предприятия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Анализ и контроль исполнения бюджетов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Цель </a:t>
            </a:r>
            <a:r>
              <a:rPr lang="ru-RU" b="1" dirty="0"/>
              <a:t>лекции: </a:t>
            </a:r>
          </a:p>
          <a:p>
            <a:pPr algn="l"/>
            <a:r>
              <a:rPr lang="ru-RU" dirty="0" smtClean="0"/>
              <a:t>описание состава финансовых планов компании и процесса бюджетирования.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Результаты</a:t>
            </a:r>
            <a:r>
              <a:rPr lang="ru-RU" b="1" dirty="0"/>
              <a:t>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умение формировать основные финансовые планы.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835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49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 smtClean="0"/>
              <a:t>: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небольших предприятиях </a:t>
            </a:r>
            <a:r>
              <a:rPr lang="ru-RU" dirty="0" smtClean="0"/>
              <a:t>– может обеспечивать планирование отдельных операций и анализ результатов деятельности.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средних предприятиях </a:t>
            </a:r>
            <a:r>
              <a:rPr lang="ru-RU" dirty="0" smtClean="0"/>
              <a:t>– используется как инструмент управления стоимостью предприятия, т.е. включает все элементы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0317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301624" y="228600"/>
            <a:ext cx="11203537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бюджета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1780791" y="1072272"/>
            <a:ext cx="8907951" cy="5360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Основной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генеральный, главный)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бюджет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2505883" y="2305894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2505883" y="3109935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2508822" y="4501242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39" name="Line 25"/>
          <p:cNvSpPr>
            <a:spLocks noChangeShapeType="1"/>
          </p:cNvSpPr>
          <p:nvPr/>
        </p:nvSpPr>
        <p:spPr bwMode="auto">
          <a:xfrm>
            <a:off x="1999445" y="2139042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>
            <a:off x="1999445" y="51108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>
            <a:off x="1999445" y="21390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2830632" y="2128345"/>
            <a:ext cx="2220802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продаж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6096881" y="2128345"/>
            <a:ext cx="4552953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коммерческих расходов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5051434" y="2463362"/>
            <a:ext cx="10454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2830632" y="2932386"/>
            <a:ext cx="2474431" cy="8975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производства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5898926" y="2865384"/>
            <a:ext cx="5839657" cy="113905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 производственных запасов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2.2 бюджет прямых затрат на производство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2.3 бюджет прямых затрат на оплату труда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2.4 бюджет движения готовой продукции…</a:t>
            </a:r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>
            <a:off x="5305063" y="3267403"/>
            <a:ext cx="593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830632" y="4339459"/>
            <a:ext cx="2474431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бюджеты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цехов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5799949" y="4138448"/>
            <a:ext cx="2806417" cy="10050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общепроизводственных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9202291" y="4138448"/>
            <a:ext cx="2474431" cy="9380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управленческих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5305063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8707405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842391" y="5339448"/>
            <a:ext cx="239897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расходов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5741150" y="5339448"/>
            <a:ext cx="286544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денежных средств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9206334" y="5339448"/>
            <a:ext cx="249893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расчетный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баланс</a:t>
            </a:r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>
            <a:off x="5241364" y="5796648"/>
            <a:ext cx="4997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>
            <a:off x="8606590" y="5796648"/>
            <a:ext cx="59974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2508822" y="5611590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4.</a:t>
            </a:r>
          </a:p>
        </p:txBody>
      </p:sp>
      <p:sp>
        <p:nvSpPr>
          <p:cNvPr id="59" name="Line 28"/>
          <p:cNvSpPr>
            <a:spLocks noChangeShapeType="1"/>
          </p:cNvSpPr>
          <p:nvPr/>
        </p:nvSpPr>
        <p:spPr bwMode="auto">
          <a:xfrm>
            <a:off x="1999445" y="523059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Line 29"/>
          <p:cNvSpPr>
            <a:spLocks noChangeShapeType="1"/>
          </p:cNvSpPr>
          <p:nvPr/>
        </p:nvSpPr>
        <p:spPr bwMode="auto">
          <a:xfrm>
            <a:off x="1999445" y="52305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30"/>
          <p:cNvSpPr>
            <a:spLocks noChangeShapeType="1"/>
          </p:cNvSpPr>
          <p:nvPr/>
        </p:nvSpPr>
        <p:spPr bwMode="auto">
          <a:xfrm>
            <a:off x="1999445" y="62973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4"/>
          <p:cNvSpPr>
            <a:spLocks noChangeArrowheads="1"/>
          </p:cNvSpPr>
          <p:nvPr/>
        </p:nvSpPr>
        <p:spPr bwMode="auto">
          <a:xfrm>
            <a:off x="333822" y="2262352"/>
            <a:ext cx="154951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Операцион-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ные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333822" y="5143500"/>
            <a:ext cx="1549511" cy="15475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(финансовые)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 animBg="1"/>
      <p:bldP spid="36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Воронка продаж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19" y="1138428"/>
            <a:ext cx="6139095" cy="342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Модель прогноза продаж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743" y="1138427"/>
            <a:ext cx="5965371" cy="498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06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2383" y="126080"/>
            <a:ext cx="98880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/>
              <a:t>Процесс формирования главного бюджета </a:t>
            </a:r>
            <a:endParaRPr lang="ru-RU" sz="4000" b="1" dirty="0">
              <a:latin typeface="Peterburg" pitchFamily="2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11796" y="1197420"/>
            <a:ext cx="8229600" cy="53641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187996" y="1128480"/>
            <a:ext cx="3352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Установление целей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21396" y="18142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Стратегический бюджет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721396" y="24238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Оперативный бюджет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721396" y="310242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продаж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21596" y="3635820"/>
            <a:ext cx="2438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производства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102396" y="4321620"/>
            <a:ext cx="1524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материальных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78796" y="4321620"/>
            <a:ext cx="1143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трудовых 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74196" y="4321620"/>
            <a:ext cx="1219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ОПР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26196" y="5464620"/>
            <a:ext cx="426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производственных затрат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64196" y="5998020"/>
            <a:ext cx="2286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Расчетный баланс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778796" y="59980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финансовых результатов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8512596" y="592182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движения</a:t>
            </a:r>
          </a:p>
          <a:p>
            <a:pPr algn="ctr"/>
            <a:r>
              <a:rPr lang="ru-RU" sz="1600" dirty="0"/>
              <a:t>денежных средств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74196" y="1814280"/>
            <a:ext cx="3581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капитальных вложений</a:t>
            </a:r>
          </a:p>
          <a:p>
            <a:pPr algn="ctr"/>
            <a:r>
              <a:rPr lang="ru-RU" dirty="0"/>
              <a:t>Кредитный бюджет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074196" y="31024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коммерческих расходов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207796" y="4397820"/>
            <a:ext cx="1828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управленческих</a:t>
            </a:r>
          </a:p>
          <a:p>
            <a:pPr algn="ctr"/>
            <a:r>
              <a:rPr lang="ru-RU" dirty="0"/>
              <a:t>расходов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87996" y="3635820"/>
            <a:ext cx="1981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запасов ГП</a:t>
            </a: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340396" y="143328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2340396" y="19666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2340396" y="26524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312196" y="20428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312196" y="2576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5235996" y="333102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4071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48549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2492796" y="409302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44739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5388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>
            <a:off x="6531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38643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>
            <a:off x="5235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6759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>
            <a:off x="40167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62265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7826796" y="348342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7293396" y="561702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1" name="Line 44"/>
          <p:cNvSpPr>
            <a:spLocks noChangeShapeType="1"/>
          </p:cNvSpPr>
          <p:nvPr/>
        </p:nvSpPr>
        <p:spPr bwMode="auto">
          <a:xfrm>
            <a:off x="9274596" y="56170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2" name="Line 45"/>
          <p:cNvSpPr>
            <a:spLocks noChangeShapeType="1"/>
          </p:cNvSpPr>
          <p:nvPr/>
        </p:nvSpPr>
        <p:spPr bwMode="auto">
          <a:xfrm>
            <a:off x="8283996" y="52360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9655596" y="52360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4" name="Line 47"/>
          <p:cNvSpPr>
            <a:spLocks noChangeShapeType="1"/>
          </p:cNvSpPr>
          <p:nvPr/>
        </p:nvSpPr>
        <p:spPr bwMode="auto">
          <a:xfrm>
            <a:off x="3940596" y="2804880"/>
            <a:ext cx="0" cy="2975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5" name="Line 50"/>
          <p:cNvSpPr>
            <a:spLocks noChangeShapeType="1"/>
          </p:cNvSpPr>
          <p:nvPr/>
        </p:nvSpPr>
        <p:spPr bwMode="auto">
          <a:xfrm>
            <a:off x="4169196" y="386442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08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862173"/>
              </p:ext>
            </p:extLst>
          </p:nvPr>
        </p:nvGraphicFramePr>
        <p:xfrm>
          <a:off x="431371" y="595456"/>
          <a:ext cx="11329258" cy="600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5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104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Доходы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Расходы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858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Остаток денежных средств на счетах в банках и кассе на начало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Выручка от реализации по всем видам деятельности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Выручка от прочей реализации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Операционные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Внереализационные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1.6 Прочие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 Заёмные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Долгосрочные кредиты банков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Бюджетные кредиты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2.3 Облигационные займы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2.4 Кредиты поставщиков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2.5 Краткосрочные кредиты банков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2.6 Прочие заёмные средства (иностранные кредиты и займы)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3</a:t>
                      </a:r>
                      <a:r>
                        <a:rPr lang="ru-RU" sz="1400" dirty="0">
                          <a:effectLst/>
                        </a:rPr>
                        <a:t>. Привлечённые средства с фондового рынка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3.1 Эмиссия собственных акций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4</a:t>
                      </a:r>
                      <a:r>
                        <a:rPr lang="ru-RU" sz="1400" dirty="0">
                          <a:effectLst/>
                        </a:rPr>
                        <a:t>. Прочие доходы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Итого </a:t>
                      </a:r>
                      <a:r>
                        <a:rPr lang="ru-RU" sz="1400" dirty="0">
                          <a:effectLst/>
                        </a:rPr>
                        <a:t>доходов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Превышение кредиторской задолженности над дебиторской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Всего </a:t>
                      </a:r>
                      <a:r>
                        <a:rPr lang="ru-RU" sz="1400" dirty="0">
                          <a:effectLst/>
                        </a:rPr>
                        <a:t>доходов и поступлений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Текущие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Производство продукции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Транспортные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Подготовительные расходы по производству продукции 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Сбытовые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Платежи в бюджет (по видам)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В республиканский бюджет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Местные бюджеты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 Взносы в государственные внебюджетные фонды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4. Погашение задолженности кредиторам (бюджету, банкам, поставщикам, персоналу по оплате труда)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Отчисления в собственные денежные фонды (потребления, накопления, резервные)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6. Пополнение оборотных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7.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Итого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8. Превышение дебиторской задолженности над кредиторской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Всего расходов и отчислений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Дефицит бюджета (если расходы больше доходов)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371" y="-27384"/>
            <a:ext cx="11761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Формат сводного бюджета доходов и расходов предприятия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Консолидированный </a:t>
            </a:r>
            <a:r>
              <a:rPr lang="ru-RU" b="1" dirty="0"/>
              <a:t>бюджет доходов и расходов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353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C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799" y="471972"/>
            <a:ext cx="9202057" cy="595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Класс.ЦО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3" t="6272" b="30721"/>
          <a:stretch/>
        </p:blipFill>
        <p:spPr bwMode="auto">
          <a:xfrm>
            <a:off x="1117600" y="1015991"/>
            <a:ext cx="9956800" cy="56968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9851" y="233630"/>
            <a:ext cx="114160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Классификация центров финансовой ответственности</a:t>
            </a:r>
            <a:endParaRPr lang="ru-RU" sz="4000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3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948685"/>
              </p:ext>
            </p:extLst>
          </p:nvPr>
        </p:nvGraphicFramePr>
        <p:xfrm>
          <a:off x="685800" y="1352550"/>
          <a:ext cx="11353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8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5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3460"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ЦФО (центры финансовой ответствен-ности) 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снабжения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транспортный цех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маркетинга и сбыта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выручки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производственные цеха (центры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 и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прибыли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  <a:endParaRPr lang="en-US" sz="3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вычислительный центр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перспективных разработок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инвестиций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00151" y="233630"/>
            <a:ext cx="94354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Центры финансовой </a:t>
            </a:r>
            <a:r>
              <a:rPr lang="ru-RU" sz="4000" b="1" dirty="0"/>
              <a:t>ответственности</a:t>
            </a:r>
            <a:r>
              <a:rPr lang="ru-RU" sz="4000" dirty="0"/>
              <a:t>: </a:t>
            </a:r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5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8699" y="260648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Анализ отклонений прибыли от основного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2924944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Исследование отклонений целесообразно начать с обобщающей </a:t>
            </a:r>
            <a:r>
              <a:rPr lang="ru-RU" dirty="0" smtClean="0"/>
              <a:t>таблицы</a:t>
            </a:r>
            <a:r>
              <a:rPr lang="ru-RU" dirty="0"/>
              <a:t>, позволяющей наметить основные направления углубления </a:t>
            </a:r>
            <a:r>
              <a:rPr lang="ru-RU" dirty="0" smtClean="0"/>
              <a:t>анализа</a:t>
            </a:r>
            <a:r>
              <a:rPr lang="ru-RU" dirty="0"/>
              <a:t>. Предположим, в каком-либо месяце имели место следующие </a:t>
            </a:r>
            <a:r>
              <a:rPr lang="ru-RU" dirty="0" smtClean="0"/>
              <a:t>отклонения </a:t>
            </a:r>
            <a:r>
              <a:rPr lang="ru-RU" dirty="0"/>
              <a:t>от бюджета </a:t>
            </a:r>
            <a:r>
              <a:rPr lang="ru-RU" dirty="0" smtClean="0"/>
              <a:t>прибыли.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01270"/>
              </p:ext>
            </p:extLst>
          </p:nvPr>
        </p:nvGraphicFramePr>
        <p:xfrm>
          <a:off x="987717" y="1124744"/>
          <a:ext cx="9985111" cy="1020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47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Бюджет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Факт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Отклонении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Сумма, тыс. тг.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362,5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50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312,5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894"/>
              </p:ext>
            </p:extLst>
          </p:nvPr>
        </p:nvGraphicFramePr>
        <p:xfrm>
          <a:off x="478700" y="1181664"/>
          <a:ext cx="11185916" cy="3222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8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Факт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Бюджет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Отклонения,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1. Объем продаж, ед.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2. Выручка от продаж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1245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1680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-435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3. Переменные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75,9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1079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64,2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-134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4. Маржинальный доход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24,1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35,8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-301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5. Постоянные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83,3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238,5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39,7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11,5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6. Операционная прибыль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362,5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312,5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8699" y="260649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Выделение переменных и постоянных затрат для анализа отклонений прибыли от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941168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Изучение причин отклонения и выявление узких мест менеджеры, как правило, </a:t>
            </a:r>
            <a:r>
              <a:rPr lang="ru-RU" b="1" dirty="0"/>
              <a:t>начинают с анализа отклонений объемов продаж, выручки от реализации, себестоимости</a:t>
            </a:r>
            <a:r>
              <a:rPr lang="ru-RU" dirty="0"/>
              <a:t>. Для более глубокого анализа себестоимости отдельно рассматриваются постоянные и переменные расходы  и их </a:t>
            </a:r>
            <a:r>
              <a:rPr lang="ru-RU" dirty="0" smtClean="0"/>
              <a:t>отклонения </a:t>
            </a:r>
            <a:r>
              <a:rPr lang="ru-RU" dirty="0"/>
              <a:t>от </a:t>
            </a:r>
            <a:r>
              <a:rPr lang="ru-RU" dirty="0" smtClean="0"/>
              <a:t>плана.</a:t>
            </a:r>
            <a:endParaRPr lang="ru-RU" dirty="0"/>
          </a:p>
        </p:txBody>
      </p:sp>
      <p:sp>
        <p:nvSpPr>
          <p:cNvPr id="7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886" y="404664"/>
            <a:ext cx="11615805" cy="6120680"/>
          </a:xfrm>
        </p:spPr>
        <p:txBody>
          <a:bodyPr>
            <a:normAutofit/>
          </a:bodyPr>
          <a:lstStyle/>
          <a:p>
            <a:r>
              <a:rPr lang="ru-RU" sz="3800" b="0" dirty="0" smtClean="0">
                <a:effectLst/>
              </a:rPr>
              <a:t>«Лучше планировать для себя — неважно насколько плохо, чем быть планируемым другими — неважно насколько хорошо». </a:t>
            </a:r>
            <a:br>
              <a:rPr lang="ru-RU" sz="3800" b="0" dirty="0" smtClean="0">
                <a:effectLst/>
              </a:rPr>
            </a:br>
            <a:r>
              <a:rPr lang="ru-RU" sz="3800" dirty="0"/>
              <a:t/>
            </a:r>
            <a:br>
              <a:rPr lang="ru-RU" sz="3800" dirty="0"/>
            </a:br>
            <a:r>
              <a:rPr lang="ru-RU" sz="3200" dirty="0" smtClean="0"/>
              <a:t>Р</a:t>
            </a:r>
            <a:r>
              <a:rPr lang="ru-RU" sz="3200" dirty="0"/>
              <a:t>. </a:t>
            </a:r>
            <a:r>
              <a:rPr lang="ru-RU" sz="3200" dirty="0" smtClean="0"/>
              <a:t>Акофф – американский </a:t>
            </a:r>
            <a:r>
              <a:rPr lang="ru-RU" sz="3200" dirty="0"/>
              <a:t>учёный, исследователь системного подхода и организационного управления. </a:t>
            </a:r>
            <a:r>
              <a:rPr lang="ru-RU" sz="3100" dirty="0" smtClean="0"/>
              <a:t>«Перепроектирование </a:t>
            </a:r>
            <a:r>
              <a:rPr lang="ru-RU" sz="3100" dirty="0"/>
              <a:t>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</a:t>
            </a:r>
            <a:r>
              <a:rPr lang="ru-RU" sz="3100" dirty="0" smtClean="0"/>
              <a:t>», </a:t>
            </a:r>
            <a:r>
              <a:rPr lang="ru-RU" sz="3100" dirty="0"/>
              <a:t>«Преобразование корпорации», «Победа над системой</a:t>
            </a:r>
            <a:r>
              <a:rPr lang="ru-RU" sz="3100" dirty="0" smtClean="0"/>
              <a:t>».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882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2985795"/>
            <a:ext cx="11442076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ни-пу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1" y="256770"/>
            <a:ext cx="4760685" cy="504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704114" y="256770"/>
            <a:ext cx="4987896" cy="3215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Основной вопрос руководства: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прибыль есть, а денег нет!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D:\31_05_2016-11_57_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880" y="3088371"/>
            <a:ext cx="4572000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6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35360" y="476672"/>
            <a:ext cx="1156860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FF0000"/>
                </a:solidFill>
              </a:rPr>
              <a:t>Планирование</a:t>
            </a:r>
            <a:r>
              <a:rPr lang="ru-RU" sz="3000" dirty="0"/>
              <a:t> один из методов управления, направленный на превращение целей предприятия в прогнозы и планы. </a:t>
            </a:r>
            <a:r>
              <a:rPr lang="ru-RU" sz="3000" dirty="0" smtClean="0"/>
              <a:t>Оно</a:t>
            </a:r>
            <a:r>
              <a:rPr lang="ru-RU" sz="3000" i="1" dirty="0" smtClean="0"/>
              <a:t> </a:t>
            </a:r>
            <a:r>
              <a:rPr lang="ru-RU" sz="3000" dirty="0" smtClean="0"/>
              <a:t>представляет </a:t>
            </a:r>
            <a:r>
              <a:rPr lang="ru-RU" sz="3000" dirty="0"/>
              <a:t>собой деятельность по разработке системы мер, направленных на достижение поставленных целей, включая ответы на вопросы: </a:t>
            </a:r>
            <a:endParaRPr lang="ru-RU" sz="3000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должно быть сделано? </a:t>
            </a:r>
            <a:endParaRPr lang="ru-RU" sz="3000" u="sng" dirty="0" smtClean="0"/>
          </a:p>
          <a:p>
            <a:r>
              <a:rPr lang="ru-RU" sz="3000" u="sng" dirty="0" smtClean="0"/>
              <a:t>К </a:t>
            </a:r>
            <a:r>
              <a:rPr lang="ru-RU" sz="3000" u="sng" dirty="0"/>
              <a:t>какому сроку? </a:t>
            </a:r>
            <a:endParaRPr lang="ru-RU" sz="3000" u="sng" dirty="0" smtClean="0"/>
          </a:p>
          <a:p>
            <a:r>
              <a:rPr lang="ru-RU" sz="3000" u="sng" dirty="0" smtClean="0"/>
              <a:t>Какие </a:t>
            </a:r>
            <a:r>
              <a:rPr lang="ru-RU" sz="3000" u="sng" dirty="0"/>
              <a:t>ресурсы предстоит задействовать? </a:t>
            </a:r>
            <a:endParaRPr lang="ru-RU" sz="3000" u="sng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необходимо получить в результате? </a:t>
            </a:r>
            <a:endParaRPr lang="ru-RU" sz="3000" u="sng" dirty="0" smtClean="0"/>
          </a:p>
          <a:p>
            <a:r>
              <a:rPr lang="ru-RU" sz="3000" u="sng" dirty="0" smtClean="0"/>
              <a:t>Кто </a:t>
            </a:r>
            <a:r>
              <a:rPr lang="ru-RU" sz="3000" u="sng" dirty="0"/>
              <a:t>за это отвечает?</a:t>
            </a:r>
          </a:p>
        </p:txBody>
      </p:sp>
    </p:spTree>
    <p:extLst>
      <p:ext uri="{BB962C8B-B14F-4D97-AF65-F5344CB8AC3E}">
        <p14:creationId xmlns:p14="http://schemas.microsoft.com/office/powerpoint/2010/main" val="12691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3392" y="692696"/>
            <a:ext cx="11233248" cy="5589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Различают </a:t>
            </a:r>
            <a:r>
              <a:rPr lang="ru-RU" b="1" dirty="0"/>
              <a:t>финансовое</a:t>
            </a:r>
            <a:r>
              <a:rPr lang="ru-RU" dirty="0"/>
              <a:t> </a:t>
            </a:r>
            <a:r>
              <a:rPr lang="ru-RU" b="1" dirty="0"/>
              <a:t>прогнозирование</a:t>
            </a:r>
            <a:r>
              <a:rPr lang="ru-RU" dirty="0"/>
              <a:t> и </a:t>
            </a:r>
            <a:r>
              <a:rPr lang="ru-RU" b="1" dirty="0" smtClean="0"/>
              <a:t>планирование</a:t>
            </a:r>
            <a:r>
              <a:rPr lang="ru-RU" dirty="0" smtClean="0"/>
              <a:t>:</a:t>
            </a:r>
            <a:endParaRPr lang="ru-RU" dirty="0"/>
          </a:p>
          <a:p>
            <a:pPr algn="l"/>
            <a:r>
              <a:rPr lang="ru-RU" dirty="0"/>
              <a:t>а)	</a:t>
            </a:r>
            <a:r>
              <a:rPr lang="ru-RU" u="sng" dirty="0"/>
              <a:t>по временному признаку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план;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 – </a:t>
            </a:r>
            <a:r>
              <a:rPr lang="ru-RU" dirty="0" smtClean="0"/>
              <a:t>прогноз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б)	</a:t>
            </a:r>
            <a:r>
              <a:rPr lang="ru-RU" u="sng" dirty="0"/>
              <a:t>по методам проведения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бюджет, смета;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–</a:t>
            </a:r>
            <a:r>
              <a:rPr lang="ru-RU" dirty="0" smtClean="0"/>
              <a:t> </a:t>
            </a:r>
            <a:r>
              <a:rPr lang="ru-RU" dirty="0"/>
              <a:t>тренды, вероятностные методы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4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dis.ru/gif/nko/arhiv/2007/1/t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0981" y="2237456"/>
            <a:ext cx="9505056" cy="435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90667" y="150540"/>
            <a:ext cx="12001333" cy="203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Финансовый план </a:t>
            </a:r>
            <a:r>
              <a:rPr lang="ru-RU" dirty="0" smtClean="0"/>
              <a:t>– результат </a:t>
            </a:r>
            <a:r>
              <a:rPr lang="ru-RU" dirty="0"/>
              <a:t>процесса финансового </a:t>
            </a:r>
            <a:r>
              <a:rPr lang="ru-RU" dirty="0" smtClean="0"/>
              <a:t>планирова</a:t>
            </a:r>
            <a:r>
              <a:rPr lang="ru-RU" dirty="0"/>
              <a:t>н</a:t>
            </a:r>
            <a:r>
              <a:rPr lang="ru-RU" dirty="0" smtClean="0"/>
              <a:t>ия</a:t>
            </a:r>
            <a:r>
              <a:rPr lang="ru-RU" dirty="0"/>
              <a:t>. </a:t>
            </a:r>
            <a:endParaRPr lang="ru-RU" dirty="0" smtClean="0"/>
          </a:p>
          <a:p>
            <a:pPr algn="l"/>
            <a:r>
              <a:rPr lang="ru-RU" dirty="0" smtClean="0"/>
              <a:t>Процесс </a:t>
            </a:r>
            <a:r>
              <a:rPr lang="ru-RU" dirty="0"/>
              <a:t>планирования </a:t>
            </a:r>
            <a:r>
              <a:rPr lang="ru-RU" dirty="0" smtClean="0"/>
              <a:t>представлен </a:t>
            </a:r>
            <a:r>
              <a:rPr lang="ru-RU" dirty="0"/>
              <a:t>в виде цикла</a:t>
            </a:r>
            <a:r>
              <a:rPr lang="ru-RU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634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43339" y="0"/>
            <a:ext cx="12001333" cy="3686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Краткосрочный </a:t>
            </a:r>
            <a:r>
              <a:rPr lang="ru-RU" b="1" dirty="0"/>
              <a:t>период </a:t>
            </a:r>
            <a:r>
              <a:rPr lang="ru-RU" b="1" dirty="0" smtClean="0"/>
              <a:t>– до </a:t>
            </a:r>
            <a:r>
              <a:rPr lang="ru-RU" b="1" dirty="0"/>
              <a:t>1 </a:t>
            </a:r>
            <a:r>
              <a:rPr lang="ru-RU" b="1" dirty="0" smtClean="0"/>
              <a:t>года</a:t>
            </a:r>
            <a:r>
              <a:rPr lang="ru-RU" b="1" dirty="0"/>
              <a:t>.</a:t>
            </a:r>
            <a:r>
              <a:rPr lang="ru-RU" b="1" dirty="0" smtClean="0"/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Среднесрочных период – до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Перспективные планы – свыше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73561" y="3137158"/>
            <a:ext cx="10749182" cy="331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>
                <a:solidFill>
                  <a:srgbClr val="FF0000"/>
                </a:solidFill>
              </a:rPr>
              <a:t>Взаимосвязь </a:t>
            </a:r>
            <a:r>
              <a:rPr lang="ru-RU" dirty="0">
                <a:solidFill>
                  <a:srgbClr val="FF0000"/>
                </a:solidFill>
              </a:rPr>
              <a:t>всех </a:t>
            </a:r>
            <a:r>
              <a:rPr lang="ru-RU" dirty="0"/>
              <a:t>видов планов обеспечивает непрерывность планирования и его </a:t>
            </a:r>
            <a:r>
              <a:rPr lang="ru-RU" b="1" dirty="0">
                <a:solidFill>
                  <a:srgbClr val="FF0000"/>
                </a:solidFill>
              </a:rPr>
              <a:t>стратегическую направленность </a:t>
            </a:r>
            <a:r>
              <a:rPr lang="ru-RU" dirty="0">
                <a:solidFill>
                  <a:srgbClr val="FF0000"/>
                </a:solidFill>
              </a:rPr>
              <a:t>на </a:t>
            </a:r>
            <a:r>
              <a:rPr lang="ru-RU" b="1" u="sng" dirty="0">
                <a:solidFill>
                  <a:srgbClr val="FF0000"/>
                </a:solidFill>
              </a:rPr>
              <a:t>повышение стоимости предприятия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0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815414" y="439589"/>
            <a:ext cx="3614468" cy="155275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Долгосрочное финансовое планирование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59306" y="439588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формирование прогнозной финансовой отчетности (финансовых бюджетов)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550069" y="1061730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13335" y="2212099"/>
            <a:ext cx="4085609" cy="78648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Объект долгосрочного финансового планирования</a:t>
            </a:r>
            <a:endParaRPr lang="ru-RU" sz="2400" b="1" dirty="0"/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6111459" y="2219637"/>
            <a:ext cx="4484561" cy="649990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0" name="Прямоугольник 9"/>
          <p:cNvSpPr/>
          <p:nvPr/>
        </p:nvSpPr>
        <p:spPr>
          <a:xfrm>
            <a:off x="6113883" y="2359966"/>
            <a:ext cx="4428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Формы финансовой отчетности</a:t>
            </a:r>
            <a:endParaRPr lang="ru-RU" sz="2400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469442" y="3272863"/>
            <a:ext cx="3960440" cy="132860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долгосрочного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4616667" y="3048006"/>
            <a:ext cx="7423338" cy="2025392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определение необходимости инвестирования средств для достижения поставленных целей и оценка эффективности вложений;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составление </a:t>
            </a:r>
            <a:r>
              <a:rPr lang="ru-RU" sz="2400" dirty="0">
                <a:solidFill>
                  <a:schemeClr val="tx1"/>
                </a:solidFill>
              </a:rPr>
              <a:t>прогноза баланса и отчета о прибылях и </a:t>
            </a:r>
            <a:r>
              <a:rPr lang="ru-RU" sz="2400" dirty="0" smtClean="0">
                <a:solidFill>
                  <a:schemeClr val="tx1"/>
                </a:solidFill>
              </a:rPr>
              <a:t>убытках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469442" y="5457378"/>
            <a:ext cx="3960440" cy="105997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краткосрочного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66566" y="5192926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обеспечение ликвидности компании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8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</TotalTime>
  <Words>1460</Words>
  <Application>Microsoft Office PowerPoint</Application>
  <PresentationFormat>Широкоэкранный</PresentationFormat>
  <Paragraphs>359</Paragraphs>
  <Slides>30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Bookman Old Style</vt:lpstr>
      <vt:lpstr>Calibri</vt:lpstr>
      <vt:lpstr>Calibri Light</vt:lpstr>
      <vt:lpstr>Courier New</vt:lpstr>
      <vt:lpstr>Peterburg</vt:lpstr>
      <vt:lpstr>Times New Roman</vt:lpstr>
      <vt:lpstr>1_Office Theme</vt:lpstr>
      <vt:lpstr>Презентация PowerPoint</vt:lpstr>
      <vt:lpstr>Презентация PowerPoint</vt:lpstr>
      <vt:lpstr>«Лучше планировать для себя — неважно насколько плохо, чем быть планируемым другими — неважно насколько хорошо».   Р. Акофф – американский учёный, исследователь системного подхода и организационного управления.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«Преобразование корпорации», «Победа над системой».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Объект долгосрочного финансового планирования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2016</dc:title>
  <dc:creator>John Custer</dc:creator>
  <cp:lastModifiedBy>Image&amp;Matros ®</cp:lastModifiedBy>
  <cp:revision>118</cp:revision>
  <dcterms:created xsi:type="dcterms:W3CDTF">2016-03-13T21:05:59Z</dcterms:created>
  <dcterms:modified xsi:type="dcterms:W3CDTF">2021-02-08T02:04:33Z</dcterms:modified>
</cp:coreProperties>
</file>